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3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944F6-1801-48E3-92A1-C9AF6B7FAC37}" type="datetimeFigureOut">
              <a:rPr lang="it-IT" smtClean="0"/>
              <a:t>04/12/2020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F026B-480E-4239-B10A-F8FCAD364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5408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944F6-1801-48E3-92A1-C9AF6B7FAC37}" type="datetimeFigureOut">
              <a:rPr lang="it-IT" smtClean="0"/>
              <a:t>04/12/2020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F026B-480E-4239-B10A-F8FCAD364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4371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944F6-1801-48E3-92A1-C9AF6B7FAC37}" type="datetimeFigureOut">
              <a:rPr lang="it-IT" smtClean="0"/>
              <a:t>04/12/2020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F026B-480E-4239-B10A-F8FCAD364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361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944F6-1801-48E3-92A1-C9AF6B7FAC37}" type="datetimeFigureOut">
              <a:rPr lang="it-IT" smtClean="0"/>
              <a:t>04/12/2020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F026B-480E-4239-B10A-F8FCAD364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5688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944F6-1801-48E3-92A1-C9AF6B7FAC37}" type="datetimeFigureOut">
              <a:rPr lang="it-IT" smtClean="0"/>
              <a:t>04/12/2020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F026B-480E-4239-B10A-F8FCAD364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8347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944F6-1801-48E3-92A1-C9AF6B7FAC37}" type="datetimeFigureOut">
              <a:rPr lang="it-IT" smtClean="0"/>
              <a:t>04/12/2020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F026B-480E-4239-B10A-F8FCAD364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1904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944F6-1801-48E3-92A1-C9AF6B7FAC37}" type="datetimeFigureOut">
              <a:rPr lang="it-IT" smtClean="0"/>
              <a:t>04/12/2020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F026B-480E-4239-B10A-F8FCAD364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0218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944F6-1801-48E3-92A1-C9AF6B7FAC37}" type="datetimeFigureOut">
              <a:rPr lang="it-IT" smtClean="0"/>
              <a:t>04/12/2020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F026B-480E-4239-B10A-F8FCAD364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9196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944F6-1801-48E3-92A1-C9AF6B7FAC37}" type="datetimeFigureOut">
              <a:rPr lang="it-IT" smtClean="0"/>
              <a:t>04/12/2020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F026B-480E-4239-B10A-F8FCAD364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4840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944F6-1801-48E3-92A1-C9AF6B7FAC37}" type="datetimeFigureOut">
              <a:rPr lang="it-IT" smtClean="0"/>
              <a:t>04/12/2020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F026B-480E-4239-B10A-F8FCAD364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3205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944F6-1801-48E3-92A1-C9AF6B7FAC37}" type="datetimeFigureOut">
              <a:rPr lang="it-IT" smtClean="0"/>
              <a:t>04/12/2020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F026B-480E-4239-B10A-F8FCAD364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9164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1944F6-1801-48E3-92A1-C9AF6B7FAC37}" type="datetimeFigureOut">
              <a:rPr lang="it-IT" smtClean="0"/>
              <a:t>04/12/2020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F026B-480E-4239-B10A-F8FCAD3646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2640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25415" y="1122363"/>
            <a:ext cx="9542585" cy="2387600"/>
          </a:xfrm>
        </p:spPr>
        <p:txBody>
          <a:bodyPr>
            <a:normAutofit fontScale="90000"/>
          </a:bodyPr>
          <a:lstStyle/>
          <a:p>
            <a:r>
              <a:rPr lang="it-IT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LOGICAL CONNECTIVES, PHRASAL VERBS AND  </a:t>
            </a:r>
            <a:br>
              <a:rPr lang="it-IT" b="1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it-IT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TIPS TO WRITE AN ABSTRACT</a:t>
            </a:r>
            <a:endParaRPr lang="it-IT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t-IT" sz="3200" b="1" dirty="0" smtClean="0">
                <a:solidFill>
                  <a:srgbClr val="FF00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Prof.ssa Giuliana Cacciola </a:t>
            </a:r>
          </a:p>
          <a:p>
            <a:r>
              <a:rPr lang="it-IT" sz="3200" b="1" smtClean="0">
                <a:solidFill>
                  <a:srgbClr val="FF00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INGLESE</a:t>
            </a:r>
            <a:endParaRPr lang="it-IT" sz="3200" b="1" dirty="0">
              <a:solidFill>
                <a:srgbClr val="FF006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09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2991729" y="2227482"/>
            <a:ext cx="6096000" cy="12957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</a:pPr>
            <a:r>
              <a:rPr lang="it-IT" sz="5400" b="1" dirty="0" err="1">
                <a:solidFill>
                  <a:srgbClr val="FF0066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Phrasal</a:t>
            </a:r>
            <a:r>
              <a:rPr lang="it-IT" sz="5400" b="1" dirty="0">
                <a:solidFill>
                  <a:srgbClr val="FF0066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5400" b="1" dirty="0" err="1">
                <a:solidFill>
                  <a:srgbClr val="FF0066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Verbs</a:t>
            </a:r>
            <a:endParaRPr lang="it-IT" sz="5400" dirty="0" smtClean="0">
              <a:solidFill>
                <a:srgbClr val="FF0066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it-IT" sz="1400" b="1" dirty="0" smtClean="0">
                <a:solidFill>
                  <a:srgbClr val="FF0066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it-IT" sz="900" dirty="0">
              <a:solidFill>
                <a:srgbClr val="FF0066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11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633047" y="399592"/>
            <a:ext cx="11141612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it-IT" b="1" dirty="0">
                <a:solidFill>
                  <a:srgbClr val="FF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400" b="1" dirty="0">
                <a:solidFill>
                  <a:srgbClr val="FF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“GET”</a:t>
            </a:r>
            <a:endParaRPr lang="it-IT" sz="2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</a:pPr>
            <a:r>
              <a:rPr lang="it-IT" b="1" dirty="0">
                <a:solidFill>
                  <a:srgbClr val="FF0066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 ON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salire, andare d'accordo con (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don't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on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it-IT" sz="105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b="1" dirty="0">
                <a:solidFill>
                  <a:srgbClr val="FF0066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 OFF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scendere, cavarsela, farla franca (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I'm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getting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off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station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it-IT" sz="105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b="1" dirty="0">
                <a:solidFill>
                  <a:srgbClr val="FF0066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 TO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arrivare (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page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got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to?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it-IT" sz="105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b="1" dirty="0">
                <a:solidFill>
                  <a:srgbClr val="FF0066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 IN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entrare, salire (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in!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it-IT" sz="105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b="1" dirty="0">
                <a:solidFill>
                  <a:srgbClr val="FF0066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 BACK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ritornare, rientrare, recuperare qualcosa (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It's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difficult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them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back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it-IT" sz="105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b="1" dirty="0">
                <a:solidFill>
                  <a:srgbClr val="FF0066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 AWAY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fuggire (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of the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prisoners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got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away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)</a:t>
            </a:r>
            <a:endParaRPr lang="it-IT" sz="105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b="1" dirty="0">
                <a:solidFill>
                  <a:srgbClr val="FF0066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 UP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alzarsi, organizzare (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We're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getting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up a party for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his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birthday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it-IT" sz="105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b="1" dirty="0">
                <a:solidFill>
                  <a:srgbClr val="FF0066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 OVER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riprendersi, superare (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over a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wall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it-IT" sz="105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b="1" dirty="0">
                <a:solidFill>
                  <a:srgbClr val="FF0066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 </a:t>
            </a:r>
            <a:r>
              <a:rPr lang="it-IT" b="1" dirty="0" smtClean="0">
                <a:solidFill>
                  <a:srgbClr val="FF0066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it-IT" b="1" dirty="0" smtClean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passare, tirare avanti, farcela (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don't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move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can't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by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it-IT" sz="105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b="1" dirty="0">
                <a:solidFill>
                  <a:srgbClr val="FF0066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 </a:t>
            </a:r>
            <a:r>
              <a:rPr lang="it-IT" b="1" dirty="0" smtClean="0">
                <a:solidFill>
                  <a:srgbClr val="FF0066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r>
              <a:rPr lang="it-IT" b="1" dirty="0" smtClean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muoversi, andare in giro, diffondersi, circolare (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gossip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soon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got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4846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407962" y="380442"/>
            <a:ext cx="11657428" cy="5438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it-IT" sz="2400" b="1" dirty="0">
                <a:solidFill>
                  <a:srgbClr val="FF0066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“TAKE”</a:t>
            </a:r>
            <a:endParaRPr lang="it-IT" sz="2400" dirty="0" smtClean="0">
              <a:solidFill>
                <a:srgbClr val="FF0066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b="1" dirty="0">
                <a:solidFill>
                  <a:srgbClr val="FF0066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TAKE OFF: 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toglier(si), decollare (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don't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take off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your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shoes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)</a:t>
            </a:r>
            <a:endParaRPr lang="it-IT" sz="105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b="1" dirty="0">
                <a:solidFill>
                  <a:srgbClr val="FF0066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TAKE OUT: 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tirar fuori, togliere, estirpare (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can I take out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these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green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stains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i="1" dirty="0" err="1">
                <a:solidFill>
                  <a:srgbClr val="FF0066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jacket</a:t>
            </a:r>
            <a:r>
              <a:rPr lang="it-IT" b="1" i="1" dirty="0">
                <a:solidFill>
                  <a:srgbClr val="FF0066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lang="it-IT" b="1" dirty="0">
                <a:solidFill>
                  <a:srgbClr val="FF0066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it-IT" sz="1050" dirty="0" smtClean="0">
              <a:solidFill>
                <a:srgbClr val="FF0066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b="1" dirty="0">
                <a:solidFill>
                  <a:srgbClr val="FF0066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TAKE UP: 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dedicarsi a, intraprendere (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take up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photography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it-IT" sz="105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b="1" dirty="0">
                <a:solidFill>
                  <a:srgbClr val="FF0066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TAKE AFTER: 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assomigliare a (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 take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after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father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it-IT" sz="105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b="1" dirty="0">
                <a:solidFill>
                  <a:srgbClr val="FF0066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TAKE IN: 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imbrogliare, ingannare (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Don't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let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yourself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be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taken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 by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these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politicians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it-IT" sz="105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b="1" dirty="0">
                <a:solidFill>
                  <a:srgbClr val="FF0066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TAKE BACK : 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ritirare, ritrattare (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 take back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said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it-IT" sz="105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b="1" dirty="0">
                <a:solidFill>
                  <a:srgbClr val="FF0066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TAKE DOWN: 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prendere nota, trascrivere (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reporters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took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down the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speech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it-IT" sz="105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b="1" dirty="0">
                <a:solidFill>
                  <a:srgbClr val="FF0066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TAKE DOWN: 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smontare (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take down a car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it-IT" sz="105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b="1" dirty="0">
                <a:solidFill>
                  <a:srgbClr val="FF0066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TAKE UP: 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occupare (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takes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up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too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much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room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it-IT" sz="105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b="1" dirty="0">
                <a:solidFill>
                  <a:srgbClr val="FF0066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TAKE IN: 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capire (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need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more time to take in the situation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it-IT" sz="105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b="1" dirty="0">
                <a:solidFill>
                  <a:srgbClr val="FF0066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TAKE ON: 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assumere, impiegare (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take on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twenty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more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workers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it-IT" sz="105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b="1" dirty="0">
                <a:solidFill>
                  <a:srgbClr val="FF0066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TAKE TO: 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prendere in simpatia, affezionarsi a (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 take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it-IT" sz="105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b="1" dirty="0">
                <a:solidFill>
                  <a:srgbClr val="FF0066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TAKE ON: 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sfidare, affrontare (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be ready to take on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players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7517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393895" y="285264"/>
            <a:ext cx="11798105" cy="582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400" b="1" dirty="0" smtClean="0">
                <a:solidFill>
                  <a:srgbClr val="FF0066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"PUT"</a:t>
            </a:r>
            <a:endParaRPr lang="it-IT" sz="2400" dirty="0" smtClean="0">
              <a:solidFill>
                <a:srgbClr val="FF0066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it-IT" sz="2000" b="1" dirty="0" smtClean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it-IT" sz="105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b="1" dirty="0">
                <a:solidFill>
                  <a:srgbClr val="FF0066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PUT ON: 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mettersi (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 put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one's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coat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on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it-IT" sz="105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b="1" dirty="0">
                <a:solidFill>
                  <a:srgbClr val="FF0066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PUT ON: 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assumere (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 put on an air of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innocence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it-IT" sz="105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b="1" dirty="0">
                <a:solidFill>
                  <a:srgbClr val="FF0066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PUT OUT: 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spegnere (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 put out the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lights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)</a:t>
            </a:r>
            <a:endParaRPr lang="it-IT" sz="105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b="1" dirty="0">
                <a:solidFill>
                  <a:srgbClr val="FF0066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PUT OUT: 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confondere, mettere in difficoltà (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least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thing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puts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him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out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it-IT" sz="105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b="1" dirty="0">
                <a:solidFill>
                  <a:srgbClr val="FF0066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PUT OFF: 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rimandare (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 must put off the meeting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it-IT" sz="105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b="1" dirty="0">
                <a:solidFill>
                  <a:srgbClr val="FF0066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PUT DOWN: 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reprimere (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They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put down the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rebellion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it-IT" sz="105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b="1" dirty="0">
                <a:solidFill>
                  <a:srgbClr val="FF0066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PUT UP: 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ospitare, dare alloggio (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can put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up for the week end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it-IT" sz="105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b="1" dirty="0">
                <a:solidFill>
                  <a:srgbClr val="FF0066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PUT UP WITH: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sopportare (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don't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put up with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it-IT" sz="105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b="1" dirty="0">
                <a:solidFill>
                  <a:srgbClr val="FF0066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PUT IN: 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presentare (denuncia) (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They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put in a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claim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damages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)</a:t>
            </a:r>
            <a:endParaRPr lang="it-IT" sz="105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b="1" dirty="0">
                <a:solidFill>
                  <a:srgbClr val="FF0066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PUT IN: 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fare, compiere (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 put in an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hour's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work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before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breakfast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it-IT" sz="105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b="1" dirty="0">
                <a:solidFill>
                  <a:srgbClr val="FF0066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PUT AWAY: 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segregare, rinchiudere (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had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 be put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away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2322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182880" y="363760"/>
            <a:ext cx="12009120" cy="5752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it-IT" b="1" dirty="0">
                <a:solidFill>
                  <a:srgbClr val="FF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400" b="1" dirty="0">
                <a:solidFill>
                  <a:srgbClr val="FF0066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"BRING"</a:t>
            </a:r>
            <a:endParaRPr lang="it-IT" sz="2400" dirty="0" smtClean="0">
              <a:solidFill>
                <a:srgbClr val="FF0066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it-IT" sz="105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b="1" dirty="0">
                <a:solidFill>
                  <a:srgbClr val="FF0066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BRING ABOUT: 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causare, far accadere (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Hitler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brought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the war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it-IT" sz="105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b="1" dirty="0">
                <a:solidFill>
                  <a:srgbClr val="FF0066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BRING BACK: 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restituire, riportare (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Please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bring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the book back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tomorrow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it-IT" sz="105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b="1" dirty="0">
                <a:solidFill>
                  <a:srgbClr val="FF0066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BRING DOWN: 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uccidere, abbattere (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tyrant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brought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down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it-IT" sz="105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b="1" dirty="0">
                <a:solidFill>
                  <a:srgbClr val="FF0066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BRING IN: 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rendere (capitali, investimenti ) ( 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investiment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brings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me in 8 per cent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it-IT" sz="105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b="1" dirty="0">
                <a:solidFill>
                  <a:srgbClr val="FF0066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BRING IN: 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introdurre (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bring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 a new fashion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it-IT" sz="105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b="1" dirty="0">
                <a:solidFill>
                  <a:srgbClr val="FF0066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BRING OFF: 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riuscire a compiere (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difficult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task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brought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off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it-IT" sz="105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b="1" dirty="0">
                <a:solidFill>
                  <a:srgbClr val="FF0066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BRING ON: 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causare, far venire, procurare (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out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day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 the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rain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brought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on a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bad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cold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it-IT" sz="105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b="1" dirty="0">
                <a:solidFill>
                  <a:srgbClr val="FF0066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BRING OUT: 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spiegare, chiarire (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teacher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brought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out the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meaning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of the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passage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it-IT" sz="105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b="1" dirty="0">
                <a:solidFill>
                  <a:srgbClr val="FF0066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BRING OVER: 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convincere (qualcuno) a cambiare parere, opinione (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brought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him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over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it-IT" sz="105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b="1" dirty="0">
                <a:solidFill>
                  <a:srgbClr val="FF0066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BRING TO: 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far rinvenire (qualcuno) (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He's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bringin</a:t>
            </a:r>
            <a:r>
              <a:rPr lang="it-IT" b="1" i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it-IT" b="1" i="1" dirty="0" err="1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him</a:t>
            </a:r>
            <a:r>
              <a:rPr lang="it-IT" b="1" dirty="0">
                <a:solidFill>
                  <a:srgbClr val="0070C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9223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6000" b="1" dirty="0" smtClean="0">
                <a:solidFill>
                  <a:srgbClr val="FF0066"/>
                </a:solidFill>
              </a:rPr>
              <a:t>PHRASAL VERBS</a:t>
            </a:r>
            <a:endParaRPr lang="it-IT" sz="6000" b="1" dirty="0">
              <a:solidFill>
                <a:srgbClr val="FF0066"/>
              </a:solidFill>
            </a:endParaRPr>
          </a:p>
        </p:txBody>
      </p:sp>
      <p:pic>
        <p:nvPicPr>
          <p:cNvPr id="4" name="10 GET Phrasal Verbs- get down, get off, get through, get up, get away...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850" y="1825625"/>
            <a:ext cx="7735888" cy="4351338"/>
          </a:xfrm>
        </p:spPr>
      </p:pic>
    </p:spTree>
    <p:extLst>
      <p:ext uri="{BB962C8B-B14F-4D97-AF65-F5344CB8AC3E}">
        <p14:creationId xmlns:p14="http://schemas.microsoft.com/office/powerpoint/2010/main" val="108548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>
          <a:xfrm>
            <a:off x="633047" y="499598"/>
            <a:ext cx="11282288" cy="5266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spcAft>
                <a:spcPts val="1000"/>
              </a:spcAft>
            </a:pPr>
            <a:r>
              <a:rPr lang="it-IT" sz="2800" b="1" dirty="0" smtClean="0">
                <a:solidFill>
                  <a:srgbClr val="000099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How to </a:t>
            </a:r>
            <a:r>
              <a:rPr lang="it-IT" sz="2800" b="1" dirty="0" err="1" smtClean="0">
                <a:solidFill>
                  <a:srgbClr val="000099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write</a:t>
            </a:r>
            <a:r>
              <a:rPr lang="it-IT" sz="2800" b="1" dirty="0" smtClean="0">
                <a:solidFill>
                  <a:srgbClr val="000099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 </a:t>
            </a:r>
            <a:r>
              <a:rPr lang="it-IT" sz="2800" b="1" dirty="0" err="1" smtClean="0">
                <a:solidFill>
                  <a:srgbClr val="000099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scientific</a:t>
            </a:r>
            <a:r>
              <a:rPr lang="it-IT" sz="2800" b="1" dirty="0" smtClean="0">
                <a:solidFill>
                  <a:srgbClr val="000099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it-IT" sz="2800" b="1" dirty="0" err="1" smtClean="0">
                <a:solidFill>
                  <a:srgbClr val="000099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abstract</a:t>
            </a:r>
            <a:r>
              <a:rPr lang="it-IT" sz="2800" b="1" dirty="0" smtClean="0">
                <a:solidFill>
                  <a:srgbClr val="000099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it-IT" sz="28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it-IT" sz="2800" b="1" dirty="0">
                <a:solidFill>
                  <a:srgbClr val="222222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it-IT" sz="2800" b="1" dirty="0" err="1">
                <a:solidFill>
                  <a:srgbClr val="222222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Introduction</a:t>
            </a:r>
            <a:endParaRPr lang="it-IT" sz="28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it-IT" sz="2800" b="1" dirty="0">
                <a:solidFill>
                  <a:srgbClr val="222222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State the </a:t>
            </a:r>
            <a:r>
              <a:rPr lang="it-IT" sz="2800" b="1" dirty="0" err="1">
                <a:solidFill>
                  <a:srgbClr val="222222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problem</a:t>
            </a:r>
            <a:r>
              <a:rPr lang="it-IT" sz="2800" b="1" dirty="0">
                <a:solidFill>
                  <a:srgbClr val="222222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it-IT" sz="2800" b="1" dirty="0" err="1">
                <a:solidFill>
                  <a:srgbClr val="222222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you</a:t>
            </a:r>
            <a:r>
              <a:rPr lang="it-IT" sz="2800" b="1" dirty="0">
                <a:solidFill>
                  <a:srgbClr val="222222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tackle</a:t>
            </a:r>
            <a:endParaRPr lang="it-IT" sz="28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it-IT" sz="2800" b="1" dirty="0">
                <a:solidFill>
                  <a:srgbClr val="222222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it-IT" sz="2800" b="1" dirty="0" err="1">
                <a:solidFill>
                  <a:srgbClr val="222222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Summarize</a:t>
            </a:r>
            <a:r>
              <a:rPr lang="it-IT" sz="2800" b="1" dirty="0">
                <a:solidFill>
                  <a:srgbClr val="222222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it-IT" sz="2800" b="1" dirty="0" err="1">
                <a:solidFill>
                  <a:srgbClr val="222222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why</a:t>
            </a:r>
            <a:r>
              <a:rPr lang="it-IT" sz="2800" b="1" dirty="0">
                <a:solidFill>
                  <a:srgbClr val="222222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it-IT" sz="2800" b="1" dirty="0" err="1">
                <a:solidFill>
                  <a:srgbClr val="222222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nobody</a:t>
            </a:r>
            <a:r>
              <a:rPr lang="it-IT" sz="2800" b="1" dirty="0">
                <a:solidFill>
                  <a:srgbClr val="222222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else </a:t>
            </a:r>
            <a:r>
              <a:rPr lang="it-IT" sz="2800" b="1" dirty="0" err="1">
                <a:solidFill>
                  <a:srgbClr val="222222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has</a:t>
            </a:r>
            <a:r>
              <a:rPr lang="it-IT" sz="2800" b="1" dirty="0">
                <a:solidFill>
                  <a:srgbClr val="222222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it-IT" sz="2800" b="1" dirty="0" err="1">
                <a:solidFill>
                  <a:srgbClr val="222222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adequately</a:t>
            </a:r>
            <a:r>
              <a:rPr lang="it-IT" sz="2800" b="1" dirty="0">
                <a:solidFill>
                  <a:srgbClr val="222222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it-IT" sz="2800" b="1" dirty="0" err="1">
                <a:solidFill>
                  <a:srgbClr val="222222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answered</a:t>
            </a:r>
            <a:r>
              <a:rPr lang="it-IT" sz="2800" b="1" dirty="0">
                <a:solidFill>
                  <a:srgbClr val="222222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the </a:t>
            </a:r>
            <a:r>
              <a:rPr lang="it-IT" sz="2800" b="1" dirty="0" err="1">
                <a:solidFill>
                  <a:srgbClr val="222222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research</a:t>
            </a:r>
            <a:r>
              <a:rPr lang="it-IT" sz="2800" b="1" dirty="0">
                <a:solidFill>
                  <a:srgbClr val="222222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it-IT" sz="2800" b="1" dirty="0" err="1">
                <a:solidFill>
                  <a:srgbClr val="222222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question</a:t>
            </a:r>
            <a:r>
              <a:rPr lang="it-IT" sz="2800" b="1" dirty="0">
                <a:solidFill>
                  <a:srgbClr val="222222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it-IT" sz="2800" b="1" dirty="0" err="1">
                <a:solidFill>
                  <a:srgbClr val="222222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yet</a:t>
            </a:r>
            <a:endParaRPr lang="it-IT" sz="28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it-IT" sz="2800" b="1" dirty="0">
                <a:solidFill>
                  <a:srgbClr val="222222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it-IT" sz="2800" b="1" dirty="0" err="1">
                <a:solidFill>
                  <a:srgbClr val="222222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Explain</a:t>
            </a:r>
            <a:r>
              <a:rPr lang="it-IT" sz="2800" b="1" dirty="0">
                <a:solidFill>
                  <a:srgbClr val="222222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it-IT" sz="2800" b="1" dirty="0" err="1">
                <a:solidFill>
                  <a:srgbClr val="222222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how</a:t>
            </a:r>
            <a:r>
              <a:rPr lang="it-IT" sz="2800" b="1" dirty="0">
                <a:solidFill>
                  <a:srgbClr val="222222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lang="it-IT" sz="2800" b="1" dirty="0" err="1">
                <a:solidFill>
                  <a:srgbClr val="222222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you</a:t>
            </a:r>
            <a:r>
              <a:rPr lang="it-IT" sz="2800" b="1" dirty="0">
                <a:solidFill>
                  <a:srgbClr val="222222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it-IT" sz="2800" b="1" dirty="0" err="1">
                <a:solidFill>
                  <a:srgbClr val="222222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tackled</a:t>
            </a:r>
            <a:r>
              <a:rPr lang="it-IT" sz="2800" b="1" dirty="0">
                <a:solidFill>
                  <a:srgbClr val="222222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the </a:t>
            </a:r>
            <a:r>
              <a:rPr lang="it-IT" sz="2800" b="1" dirty="0" err="1">
                <a:solidFill>
                  <a:srgbClr val="222222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research</a:t>
            </a:r>
            <a:r>
              <a:rPr lang="it-IT" sz="2800" b="1" dirty="0">
                <a:solidFill>
                  <a:srgbClr val="222222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it-IT" sz="2800" b="1" dirty="0" err="1">
                <a:solidFill>
                  <a:srgbClr val="222222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question</a:t>
            </a:r>
            <a:endParaRPr lang="it-IT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16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0" y="-100013"/>
            <a:ext cx="12192000" cy="686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it-IT" sz="2800" b="1" dirty="0" smtClean="0">
                <a:solidFill>
                  <a:srgbClr val="000099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USEFUL SENTENCES:</a:t>
            </a:r>
            <a:r>
              <a:rPr lang="it-IT" b="1" dirty="0" smtClean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                                  </a:t>
            </a:r>
            <a:endParaRPr lang="it-IT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t-IT" sz="1600" b="1" dirty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IT IS WORTH NOTING </a:t>
            </a:r>
            <a:r>
              <a:rPr lang="it-IT" sz="1600" b="1" dirty="0" smtClean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THAT…</a:t>
            </a:r>
            <a:endParaRPr lang="it-IT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t-IT" sz="1600" b="1" dirty="0">
                <a:solidFill>
                  <a:srgbClr val="000000"/>
                </a:solidFill>
                <a:latin typeface="Verdan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WE AIM AT APPLYING…</a:t>
            </a:r>
            <a:endParaRPr lang="it-IT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t-IT" sz="1600" b="1" dirty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IN ORDER TO DESCRIBE OUR MODEL/INTRODUCE OUR THESIS/PROVE OUR THEOREM/WE INTRODUCE THE FOLLOWING NOTATION/PROOF….</a:t>
            </a:r>
            <a:endParaRPr lang="it-IT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t-IT" sz="1600" b="1" dirty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WE OBSERVE THAT…</a:t>
            </a:r>
            <a:endParaRPr lang="it-IT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t-IT" sz="1600" b="1" dirty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THUS, THE FUNCTION IS…</a:t>
            </a:r>
            <a:endParaRPr lang="it-IT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t-IT" sz="1600" b="1" dirty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WE ASSUME THAT…</a:t>
            </a:r>
            <a:endParaRPr lang="it-IT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t-IT" sz="1600" b="1" dirty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IN THE FOLLOWING, WE WILL REFORMULATE THE BILEVEL PROBLEM AS A SINGLE LEVEL PROBLEM. SUCH A REFORMULATION WILL BE OBTAINED IN TWO STEPS. IN THE FIRST ONE, WE PROVE THEOREM a THAT EXPRESSES THE EQUIVALENCE BETWEEN LOWER-LEVEL PROBLEM…THE SECOND STEP CONSISTS IN PROVING THEOREM b…</a:t>
            </a:r>
            <a:endParaRPr lang="it-IT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t-IT" sz="1600" b="1" dirty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LET US CONSIDER THE PRIMAL PROBLEM…</a:t>
            </a:r>
            <a:endParaRPr lang="it-IT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t-IT" sz="1600" b="1" dirty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SUBSEQUENTLY, WE SHOW THAT </a:t>
            </a:r>
            <a:r>
              <a:rPr lang="it-IT" sz="1600" b="1" i="1" dirty="0">
                <a:latin typeface="Verdana" panose="020B0604030504040204" pitchFamily="34" charset="0"/>
                <a:ea typeface="Calibri" panose="020F0502020204030204" pitchFamily="34" charset="0"/>
                <a:cs typeface="CMTI10"/>
              </a:rPr>
              <a:t>ASSUMPTION S  </a:t>
            </a:r>
            <a:r>
              <a:rPr lang="it-IT" sz="1600" b="1" dirty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IS VERIFIED…</a:t>
            </a:r>
            <a:endParaRPr lang="it-IT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t-IT" sz="1600" b="1" dirty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REASONING AS ABOVE, WE DEDUCE THAT…</a:t>
            </a:r>
            <a:endParaRPr lang="it-IT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t-IT" sz="1600" b="1" dirty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TAKING INTO ACCOUNT a AND b IN THEOREM X, THE PROBLEM CAN BE ALSO FORMULATED AS FOLLOW…</a:t>
            </a:r>
            <a:endParaRPr lang="it-IT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it-IT" sz="1600" b="1" dirty="0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FINALLY, WE PROVIDE A NUMERICAL EXAMPLE TO SHOW THE FEASIBILITY OF OUR APPROACH…</a:t>
            </a:r>
            <a:endParaRPr lang="it-IT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03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300038" y="415176"/>
            <a:ext cx="11458575" cy="5376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it-IT" sz="2400" b="1" i="1" dirty="0" err="1">
                <a:solidFill>
                  <a:srgbClr val="000099"/>
                </a:solidFill>
                <a:latin typeface="Palatino Linotype" panose="02040502050505030304" pitchFamily="18" charset="0"/>
                <a:ea typeface="Calibri" panose="020F0502020204030204" pitchFamily="34" charset="0"/>
                <a:cs typeface="cmbx12"/>
              </a:rPr>
              <a:t>Dynamic</a:t>
            </a:r>
            <a:r>
              <a:rPr lang="it-IT" sz="2400" b="1" i="1" dirty="0">
                <a:solidFill>
                  <a:srgbClr val="000099"/>
                </a:solidFill>
                <a:latin typeface="Palatino Linotype" panose="02040502050505030304" pitchFamily="18" charset="0"/>
                <a:ea typeface="Calibri" panose="020F0502020204030204" pitchFamily="34" charset="0"/>
                <a:cs typeface="cmbx12"/>
              </a:rPr>
              <a:t> </a:t>
            </a:r>
            <a:r>
              <a:rPr lang="it-IT" sz="2400" b="1" i="1" dirty="0" err="1">
                <a:solidFill>
                  <a:srgbClr val="000099"/>
                </a:solidFill>
                <a:latin typeface="Palatino Linotype" panose="02040502050505030304" pitchFamily="18" charset="0"/>
                <a:ea typeface="Calibri" panose="020F0502020204030204" pitchFamily="34" charset="0"/>
                <a:cs typeface="cmbx12"/>
              </a:rPr>
              <a:t>Electric</a:t>
            </a:r>
            <a:r>
              <a:rPr lang="it-IT" sz="2400" b="1" i="1" dirty="0">
                <a:solidFill>
                  <a:srgbClr val="000099"/>
                </a:solidFill>
                <a:latin typeface="Palatino Linotype" panose="02040502050505030304" pitchFamily="18" charset="0"/>
                <a:ea typeface="Calibri" panose="020F0502020204030204" pitchFamily="34" charset="0"/>
                <a:cs typeface="cmbx12"/>
              </a:rPr>
              <a:t> </a:t>
            </a:r>
            <a:r>
              <a:rPr lang="it-IT" sz="2400" b="1" i="1" dirty="0" err="1">
                <a:solidFill>
                  <a:srgbClr val="000099"/>
                </a:solidFill>
                <a:latin typeface="Palatino Linotype" panose="02040502050505030304" pitchFamily="18" charset="0"/>
                <a:ea typeface="Calibri" panose="020F0502020204030204" pitchFamily="34" charset="0"/>
                <a:cs typeface="cmbx12"/>
              </a:rPr>
              <a:t>Power</a:t>
            </a:r>
            <a:r>
              <a:rPr lang="it-IT" sz="2400" b="1" i="1" dirty="0">
                <a:solidFill>
                  <a:srgbClr val="000099"/>
                </a:solidFill>
                <a:latin typeface="Palatino Linotype" panose="02040502050505030304" pitchFamily="18" charset="0"/>
                <a:ea typeface="Calibri" panose="020F0502020204030204" pitchFamily="34" charset="0"/>
                <a:cs typeface="cmbx12"/>
              </a:rPr>
              <a:t> Supply </a:t>
            </a:r>
            <a:r>
              <a:rPr lang="it-IT" sz="2400" b="1" i="1" dirty="0" err="1">
                <a:solidFill>
                  <a:srgbClr val="000099"/>
                </a:solidFill>
                <a:latin typeface="Palatino Linotype" panose="02040502050505030304" pitchFamily="18" charset="0"/>
                <a:ea typeface="Calibri" panose="020F0502020204030204" pitchFamily="34" charset="0"/>
                <a:cs typeface="cmbx12"/>
              </a:rPr>
              <a:t>Chains</a:t>
            </a:r>
            <a:r>
              <a:rPr lang="it-IT" sz="2400" b="1" i="1" dirty="0">
                <a:solidFill>
                  <a:srgbClr val="000099"/>
                </a:solidFill>
                <a:latin typeface="Palatino Linotype" panose="02040502050505030304" pitchFamily="18" charset="0"/>
                <a:ea typeface="Calibri" panose="020F0502020204030204" pitchFamily="34" charset="0"/>
                <a:cs typeface="cmbx12"/>
              </a:rPr>
              <a:t> and </a:t>
            </a:r>
            <a:r>
              <a:rPr lang="it-IT" sz="2400" b="1" i="1" dirty="0" err="1">
                <a:solidFill>
                  <a:srgbClr val="000099"/>
                </a:solidFill>
                <a:latin typeface="Palatino Linotype" panose="02040502050505030304" pitchFamily="18" charset="0"/>
                <a:ea typeface="Calibri" panose="020F0502020204030204" pitchFamily="34" charset="0"/>
                <a:cs typeface="cmbx12"/>
              </a:rPr>
              <a:t>Transportation</a:t>
            </a:r>
            <a:r>
              <a:rPr lang="it-IT" sz="2400" b="1" i="1" dirty="0">
                <a:solidFill>
                  <a:srgbClr val="000099"/>
                </a:solidFill>
                <a:latin typeface="Palatino Linotype" panose="02040502050505030304" pitchFamily="18" charset="0"/>
                <a:ea typeface="Calibri" panose="020F0502020204030204" pitchFamily="34" charset="0"/>
                <a:cs typeface="cmbx12"/>
              </a:rPr>
              <a:t> Networks:</a:t>
            </a:r>
            <a:endParaRPr lang="it-IT" sz="2400" b="1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it-IT" sz="2400" b="1" i="1" dirty="0">
                <a:solidFill>
                  <a:srgbClr val="000099"/>
                </a:solidFill>
                <a:latin typeface="Palatino Linotype" panose="02040502050505030304" pitchFamily="18" charset="0"/>
                <a:ea typeface="Calibri" panose="020F0502020204030204" pitchFamily="34" charset="0"/>
                <a:cs typeface="cmbx12"/>
              </a:rPr>
              <a:t>An </a:t>
            </a:r>
            <a:r>
              <a:rPr lang="it-IT" sz="2400" b="1" i="1" dirty="0" err="1">
                <a:solidFill>
                  <a:srgbClr val="000099"/>
                </a:solidFill>
                <a:latin typeface="Palatino Linotype" panose="02040502050505030304" pitchFamily="18" charset="0"/>
                <a:ea typeface="Calibri" panose="020F0502020204030204" pitchFamily="34" charset="0"/>
                <a:cs typeface="cmbx12"/>
              </a:rPr>
              <a:t>Evolutionary</a:t>
            </a:r>
            <a:r>
              <a:rPr lang="it-IT" sz="2400" b="1" i="1" dirty="0">
                <a:solidFill>
                  <a:srgbClr val="000099"/>
                </a:solidFill>
                <a:latin typeface="Palatino Linotype" panose="02040502050505030304" pitchFamily="18" charset="0"/>
                <a:ea typeface="Calibri" panose="020F0502020204030204" pitchFamily="34" charset="0"/>
                <a:cs typeface="cmbx12"/>
              </a:rPr>
              <a:t> </a:t>
            </a:r>
            <a:r>
              <a:rPr lang="it-IT" sz="2400" b="1" i="1" dirty="0" err="1">
                <a:solidFill>
                  <a:srgbClr val="000099"/>
                </a:solidFill>
                <a:latin typeface="Palatino Linotype" panose="02040502050505030304" pitchFamily="18" charset="0"/>
                <a:ea typeface="Calibri" panose="020F0502020204030204" pitchFamily="34" charset="0"/>
                <a:cs typeface="cmbx12"/>
              </a:rPr>
              <a:t>Variational</a:t>
            </a:r>
            <a:r>
              <a:rPr lang="it-IT" sz="2400" b="1" i="1" dirty="0">
                <a:solidFill>
                  <a:srgbClr val="000099"/>
                </a:solidFill>
                <a:latin typeface="Palatino Linotype" panose="02040502050505030304" pitchFamily="18" charset="0"/>
                <a:ea typeface="Calibri" panose="020F0502020204030204" pitchFamily="34" charset="0"/>
                <a:cs typeface="cmbx12"/>
              </a:rPr>
              <a:t> </a:t>
            </a:r>
            <a:r>
              <a:rPr lang="it-IT" sz="2400" b="1" i="1" dirty="0" err="1">
                <a:solidFill>
                  <a:srgbClr val="000099"/>
                </a:solidFill>
                <a:latin typeface="Palatino Linotype" panose="02040502050505030304" pitchFamily="18" charset="0"/>
                <a:ea typeface="Calibri" panose="020F0502020204030204" pitchFamily="34" charset="0"/>
                <a:cs typeface="cmbx12"/>
              </a:rPr>
              <a:t>Inequality</a:t>
            </a:r>
            <a:r>
              <a:rPr lang="it-IT" sz="2400" b="1" i="1" dirty="0">
                <a:solidFill>
                  <a:srgbClr val="000099"/>
                </a:solidFill>
                <a:latin typeface="Palatino Linotype" panose="02040502050505030304" pitchFamily="18" charset="0"/>
                <a:ea typeface="Calibri" panose="020F0502020204030204" pitchFamily="34" charset="0"/>
                <a:cs typeface="cmbx12"/>
              </a:rPr>
              <a:t> </a:t>
            </a:r>
            <a:r>
              <a:rPr lang="it-IT" sz="2400" b="1" i="1" dirty="0" err="1" smtClean="0">
                <a:solidFill>
                  <a:srgbClr val="000099"/>
                </a:solidFill>
                <a:latin typeface="Palatino Linotype" panose="02040502050505030304" pitchFamily="18" charset="0"/>
                <a:ea typeface="Calibri" panose="020F0502020204030204" pitchFamily="34" charset="0"/>
                <a:cs typeface="cmbx12"/>
              </a:rPr>
              <a:t>Formulation</a:t>
            </a:r>
            <a:r>
              <a:rPr lang="it-IT" sz="2400" b="1" i="1" dirty="0" smtClean="0">
                <a:solidFill>
                  <a:srgbClr val="000099"/>
                </a:solidFill>
                <a:latin typeface="Palatino Linotype" panose="02040502050505030304" pitchFamily="18" charset="0"/>
                <a:ea typeface="Calibri" panose="020F0502020204030204" pitchFamily="34" charset="0"/>
                <a:cs typeface="cmbx12"/>
              </a:rPr>
              <a:t>*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endParaRPr lang="it-IT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it-IT" b="1" u="sng" dirty="0">
                <a:solidFill>
                  <a:srgbClr val="000099"/>
                </a:solidFill>
                <a:latin typeface="Verdana" panose="020B0604030504040204" pitchFamily="34" charset="0"/>
                <a:ea typeface="Calibri" panose="020F0502020204030204" pitchFamily="34" charset="0"/>
                <a:cs typeface="cmbx12"/>
              </a:rPr>
              <a:t>ABSTRACT: </a:t>
            </a:r>
            <a:endParaRPr lang="it-IT" b="1" u="sng" dirty="0" smtClean="0">
              <a:solidFill>
                <a:srgbClr val="000099"/>
              </a:solidFill>
              <a:latin typeface="Verdana" panose="020B0604030504040204" pitchFamily="34" charset="0"/>
              <a:ea typeface="Calibri" panose="020F0502020204030204" pitchFamily="34" charset="0"/>
              <a:cs typeface="cmbx12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endParaRPr lang="it-IT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In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this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paper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,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we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develop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a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static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electric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power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supply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chain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network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equilibrium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model with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known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demands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and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establish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the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equivalence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between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the model and a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transportation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network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equilibrium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model with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fixed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demands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over an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appropriately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constructed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supernetwork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. </a:t>
            </a:r>
            <a:endParaRPr lang="it-IT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This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equivalence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yields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a new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interpretation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of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electric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power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supply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chain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network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equilibria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in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path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flows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.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We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then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exploit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this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equivalence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to propose a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dynamic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electric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power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supply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chain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network model in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which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the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demand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varies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over time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using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an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evolutionary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variational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inequality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formulation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.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Finally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,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we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demonstrate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how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numerical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dynamic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electric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power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supply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chain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network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problems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can be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solved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by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using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recently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obtained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theoretical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results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in the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unification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of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evolutionary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variational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inequalities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and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projected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dynamical</a:t>
            </a:r>
            <a:r>
              <a:rPr lang="it-IT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systems</a:t>
            </a:r>
            <a:r>
              <a:rPr lang="it-IT" b="1" dirty="0" smtClean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.</a:t>
            </a: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endParaRPr lang="it-IT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it-IT" sz="1400" b="1" dirty="0" smtClean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cmbx12"/>
              </a:rPr>
              <a:t>*</a:t>
            </a:r>
            <a:r>
              <a:rPr lang="it-IT" sz="1400" b="1" dirty="0" err="1" smtClean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cmbx12"/>
              </a:rPr>
              <a:t>See</a:t>
            </a:r>
            <a:r>
              <a:rPr lang="it-IT" sz="1400" b="1" dirty="0" smtClean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cmbx12"/>
              </a:rPr>
              <a:t> </a:t>
            </a:r>
            <a:r>
              <a:rPr lang="it-IT" sz="1400" b="1" dirty="0" err="1" smtClean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cmbx12"/>
              </a:rPr>
              <a:t>also</a:t>
            </a:r>
            <a:r>
              <a:rPr lang="it-IT" sz="1400" b="1" dirty="0" smtClean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cmbx12"/>
              </a:rPr>
              <a:t> </a:t>
            </a:r>
            <a:r>
              <a:rPr lang="it-IT" sz="1400" b="1" dirty="0" err="1" smtClean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cmbx12"/>
              </a:rPr>
              <a:t>P.Daniele</a:t>
            </a:r>
            <a:r>
              <a:rPr lang="it-IT" sz="1400" b="1" dirty="0" smtClean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cmbx12"/>
              </a:rPr>
              <a:t> in AA.VV., </a:t>
            </a:r>
            <a:r>
              <a:rPr lang="it-IT" sz="1400" b="1" i="1" dirty="0" err="1" smtClean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cmbx12"/>
              </a:rPr>
              <a:t>Dynamic</a:t>
            </a:r>
            <a:r>
              <a:rPr lang="it-IT" sz="1400" b="1" i="1" dirty="0" smtClean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cmbx12"/>
              </a:rPr>
              <a:t> </a:t>
            </a:r>
            <a:r>
              <a:rPr lang="it-IT" sz="1400" b="1" i="1" dirty="0" err="1" smtClean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cmbx12"/>
              </a:rPr>
              <a:t>Electric</a:t>
            </a:r>
            <a:r>
              <a:rPr lang="it-IT" sz="1400" b="1" i="1" dirty="0" smtClean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cmbx12"/>
              </a:rPr>
              <a:t> </a:t>
            </a:r>
            <a:r>
              <a:rPr lang="it-IT" sz="1400" b="1" i="1" dirty="0" err="1" smtClean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cmbx12"/>
              </a:rPr>
              <a:t>Power</a:t>
            </a:r>
            <a:r>
              <a:rPr lang="it-IT" sz="1400" b="1" i="1" dirty="0" smtClean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cmbx12"/>
              </a:rPr>
              <a:t> Supply </a:t>
            </a:r>
            <a:r>
              <a:rPr lang="it-IT" sz="1400" b="1" i="1" dirty="0" err="1" smtClean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cmbx12"/>
              </a:rPr>
              <a:t>Chains</a:t>
            </a:r>
            <a:r>
              <a:rPr lang="it-IT" sz="1400" b="1" i="1" dirty="0" smtClean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cmbx12"/>
              </a:rPr>
              <a:t> and </a:t>
            </a:r>
            <a:r>
              <a:rPr lang="it-IT" sz="1400" b="1" i="1" dirty="0" err="1" smtClean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cmbx12"/>
              </a:rPr>
              <a:t>Transportation</a:t>
            </a:r>
            <a:r>
              <a:rPr lang="it-IT" sz="1400" b="1" i="1" dirty="0" smtClean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cmbx12"/>
              </a:rPr>
              <a:t> Networks: An </a:t>
            </a:r>
            <a:r>
              <a:rPr lang="it-IT" sz="1400" b="1" i="1" dirty="0" err="1" smtClean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cmbx12"/>
              </a:rPr>
              <a:t>Evolutionary</a:t>
            </a:r>
            <a:r>
              <a:rPr lang="it-IT" sz="1400" b="1" i="1" dirty="0" smtClean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cmbx12"/>
              </a:rPr>
              <a:t> </a:t>
            </a:r>
            <a:r>
              <a:rPr lang="it-IT" sz="1400" b="1" i="1" dirty="0" err="1" smtClean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cmbx12"/>
              </a:rPr>
              <a:t>Variational</a:t>
            </a:r>
            <a:r>
              <a:rPr lang="it-IT" sz="1400" b="1" i="1" dirty="0" smtClean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cmbx12"/>
              </a:rPr>
              <a:t> </a:t>
            </a:r>
            <a:r>
              <a:rPr lang="it-IT" sz="1400" b="1" i="1" dirty="0" err="1" smtClean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cmbx12"/>
              </a:rPr>
              <a:t>Inequality</a:t>
            </a:r>
            <a:r>
              <a:rPr lang="it-IT" sz="1400" b="1" i="1" dirty="0" smtClean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cmbx12"/>
              </a:rPr>
              <a:t> </a:t>
            </a:r>
            <a:r>
              <a:rPr lang="it-IT" sz="1400" b="1" i="1" dirty="0" err="1" smtClean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cmbx12"/>
              </a:rPr>
              <a:t>Formulation</a:t>
            </a:r>
            <a:r>
              <a:rPr lang="it-IT" sz="1400" b="1" i="1" dirty="0" smtClean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cmbx12"/>
              </a:rPr>
              <a:t>,</a:t>
            </a:r>
            <a:r>
              <a:rPr lang="it-IT" sz="1400" b="1" dirty="0" smtClean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sz="1400" b="1" dirty="0" err="1" smtClean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October</a:t>
            </a:r>
            <a:r>
              <a:rPr lang="it-IT" sz="1400" b="1" dirty="0" smtClean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2005; </a:t>
            </a:r>
            <a:r>
              <a:rPr lang="it-IT" sz="1400" b="1" dirty="0" err="1" smtClean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revised</a:t>
            </a:r>
            <a:r>
              <a:rPr lang="it-IT" sz="1400" b="1" dirty="0" smtClean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sz="1400" b="1" dirty="0" err="1" smtClean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February</a:t>
            </a:r>
            <a:r>
              <a:rPr lang="it-IT" sz="1400" b="1" dirty="0" smtClean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2006; </a:t>
            </a:r>
            <a:r>
              <a:rPr lang="it-IT" sz="1400" b="1" i="1" dirty="0" err="1" smtClean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cmti12"/>
              </a:rPr>
              <a:t>Transportation</a:t>
            </a:r>
            <a:r>
              <a:rPr lang="it-IT" sz="1400" b="1" i="1" dirty="0" smtClean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cmti12"/>
              </a:rPr>
              <a:t> </a:t>
            </a:r>
            <a:r>
              <a:rPr lang="it-IT" sz="1400" b="1" i="1" dirty="0" err="1" smtClean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cmti12"/>
              </a:rPr>
              <a:t>Research</a:t>
            </a:r>
            <a:r>
              <a:rPr lang="it-IT" sz="1400" b="1" i="1" dirty="0" smtClean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cmti12"/>
              </a:rPr>
              <a:t> E </a:t>
            </a:r>
            <a:r>
              <a:rPr lang="it-IT" sz="1400" b="1" dirty="0" smtClean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43 (2007) pp. 624-646.</a:t>
            </a:r>
            <a:endParaRPr lang="it-IT" sz="1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it-IT" sz="14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it-IT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50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385761" y="863019"/>
            <a:ext cx="11630025" cy="51891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it-IT" sz="2400" b="1" u="sng" dirty="0">
                <a:solidFill>
                  <a:srgbClr val="000099"/>
                </a:solidFill>
                <a:latin typeface="Verdana" panose="020B0604030504040204" pitchFamily="34" charset="0"/>
                <a:ea typeface="Calibri" panose="020F0502020204030204" pitchFamily="34" charset="0"/>
                <a:cs typeface="cmbx12"/>
              </a:rPr>
              <a:t>KEYWORDS: </a:t>
            </a:r>
            <a:endParaRPr lang="it-IT" sz="2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it-IT" sz="2400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Electric</a:t>
            </a:r>
            <a:r>
              <a:rPr lang="it-IT" sz="2400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sz="2400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power</a:t>
            </a:r>
            <a:r>
              <a:rPr lang="it-IT" sz="2400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; Supply </a:t>
            </a:r>
            <a:r>
              <a:rPr lang="it-IT" sz="2400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chain</a:t>
            </a:r>
            <a:r>
              <a:rPr lang="it-IT" sz="2400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networks; </a:t>
            </a:r>
            <a:r>
              <a:rPr lang="it-IT" sz="2400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Dynamic</a:t>
            </a:r>
            <a:r>
              <a:rPr lang="it-IT" sz="2400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sz="2400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transportation</a:t>
            </a:r>
            <a:r>
              <a:rPr lang="it-IT" sz="2400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network </a:t>
            </a:r>
            <a:r>
              <a:rPr lang="it-IT" sz="2400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equilibrium;Evolutionary</a:t>
            </a:r>
            <a:r>
              <a:rPr lang="it-IT" sz="2400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sz="2400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variational</a:t>
            </a:r>
            <a:r>
              <a:rPr lang="it-IT" sz="2400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sz="2400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inequalities</a:t>
            </a:r>
            <a:r>
              <a:rPr lang="it-IT" sz="2400" b="1" dirty="0" smtClean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.</a:t>
            </a: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endParaRPr lang="it-IT" sz="2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it-IT" sz="2400" b="1" u="sng" dirty="0">
                <a:solidFill>
                  <a:srgbClr val="000099"/>
                </a:solidFill>
                <a:latin typeface="Verdana" panose="020B0604030504040204" pitchFamily="34" charset="0"/>
                <a:ea typeface="Calibri" panose="020F0502020204030204" pitchFamily="34" charset="0"/>
                <a:cs typeface="cmbx12"/>
              </a:rPr>
              <a:t>SUMMARY AND CONCLUSIONS:</a:t>
            </a:r>
            <a:endParaRPr lang="it-IT" sz="2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it-IT" sz="2400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In </a:t>
            </a:r>
            <a:r>
              <a:rPr lang="it-IT" sz="2400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this</a:t>
            </a:r>
            <a:r>
              <a:rPr lang="it-IT" sz="2400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sz="2400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paper</a:t>
            </a:r>
            <a:r>
              <a:rPr lang="it-IT" sz="2400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, </a:t>
            </a:r>
            <a:r>
              <a:rPr lang="it-IT" sz="2400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we</a:t>
            </a:r>
            <a:r>
              <a:rPr lang="it-IT" sz="2400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sz="2400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have</a:t>
            </a:r>
            <a:r>
              <a:rPr lang="it-IT" sz="2400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sz="2400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focused</a:t>
            </a:r>
            <a:r>
              <a:rPr lang="it-IT" sz="2400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on </a:t>
            </a:r>
            <a:r>
              <a:rPr lang="it-IT" sz="2400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critical</a:t>
            </a:r>
            <a:r>
              <a:rPr lang="it-IT" sz="2400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sz="2400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infrastructure</a:t>
            </a:r>
            <a:r>
              <a:rPr lang="it-IT" sz="2400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networks in the </a:t>
            </a:r>
            <a:r>
              <a:rPr lang="it-IT" sz="2400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form</a:t>
            </a:r>
            <a:r>
              <a:rPr lang="it-IT" sz="2400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of </a:t>
            </a:r>
            <a:r>
              <a:rPr lang="it-IT" sz="2400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electric</a:t>
            </a:r>
            <a:r>
              <a:rPr lang="it-IT" sz="2400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sz="2400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power</a:t>
            </a:r>
            <a:r>
              <a:rPr lang="it-IT" sz="2400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sz="2400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supply</a:t>
            </a:r>
            <a:r>
              <a:rPr lang="it-IT" sz="2400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sz="2400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chains</a:t>
            </a:r>
            <a:r>
              <a:rPr lang="it-IT" sz="2400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and </a:t>
            </a:r>
            <a:r>
              <a:rPr lang="it-IT" sz="2400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we</a:t>
            </a:r>
            <a:r>
              <a:rPr lang="it-IT" sz="2400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sz="2400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have</a:t>
            </a:r>
            <a:r>
              <a:rPr lang="it-IT" sz="2400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sz="2400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demonstrated</a:t>
            </a:r>
            <a:r>
              <a:rPr lang="it-IT" sz="2400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sz="2400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that</a:t>
            </a:r>
            <a:r>
              <a:rPr lang="it-IT" sz="2400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in the case of </a:t>
            </a:r>
            <a:r>
              <a:rPr lang="it-IT" sz="2400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known</a:t>
            </a:r>
            <a:r>
              <a:rPr lang="it-IT" sz="2400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sz="2400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demands</a:t>
            </a:r>
            <a:r>
              <a:rPr lang="it-IT" sz="2400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sz="2400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such</a:t>
            </a:r>
            <a:r>
              <a:rPr lang="it-IT" sz="2400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sz="2400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problems</a:t>
            </a:r>
            <a:r>
              <a:rPr lang="it-IT" sz="2400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can be </a:t>
            </a:r>
            <a:r>
              <a:rPr lang="it-IT" sz="2400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reformulated</a:t>
            </a:r>
            <a:r>
              <a:rPr lang="it-IT" sz="2400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sz="2400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as</a:t>
            </a:r>
            <a:r>
              <a:rPr lang="it-IT" sz="2400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sz="2400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transportation</a:t>
            </a:r>
            <a:r>
              <a:rPr lang="it-IT" sz="2400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network </a:t>
            </a:r>
            <a:r>
              <a:rPr lang="it-IT" sz="2400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equilibrium</a:t>
            </a:r>
            <a:r>
              <a:rPr lang="it-IT" sz="2400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sz="2400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problems</a:t>
            </a:r>
            <a:r>
              <a:rPr lang="it-IT" sz="2400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with </a:t>
            </a:r>
            <a:r>
              <a:rPr lang="it-IT" sz="2400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fixed</a:t>
            </a:r>
            <a:r>
              <a:rPr lang="it-IT" sz="2400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sz="2400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demands</a:t>
            </a:r>
            <a:r>
              <a:rPr lang="it-IT" sz="2400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.</a:t>
            </a:r>
            <a:endParaRPr lang="it-IT" sz="2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it-IT" sz="2400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We</a:t>
            </a:r>
            <a:r>
              <a:rPr lang="it-IT" sz="2400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sz="2400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then</a:t>
            </a:r>
            <a:r>
              <a:rPr lang="it-IT" sz="2400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sz="2400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used</a:t>
            </a:r>
            <a:r>
              <a:rPr lang="it-IT" sz="2400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the </a:t>
            </a:r>
            <a:r>
              <a:rPr lang="it-IT" sz="2400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supernetwork</a:t>
            </a:r>
            <a:r>
              <a:rPr lang="it-IT" sz="2400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sz="2400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equivalence</a:t>
            </a:r>
            <a:r>
              <a:rPr lang="it-IT" sz="2400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to formulate a </a:t>
            </a:r>
            <a:r>
              <a:rPr lang="it-IT" sz="2400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dynamic</a:t>
            </a:r>
            <a:r>
              <a:rPr lang="it-IT" sz="2400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sz="2400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electric</a:t>
            </a:r>
            <a:r>
              <a:rPr lang="it-IT" sz="2400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sz="2400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power</a:t>
            </a:r>
            <a:r>
              <a:rPr lang="it-IT" sz="2400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sz="2400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supply</a:t>
            </a:r>
            <a:r>
              <a:rPr lang="it-IT" sz="2400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sz="2400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chain</a:t>
            </a:r>
            <a:r>
              <a:rPr lang="it-IT" sz="2400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network model </a:t>
            </a:r>
            <a:r>
              <a:rPr lang="it-IT" sz="2400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as</a:t>
            </a:r>
            <a:r>
              <a:rPr lang="it-IT" sz="2400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an </a:t>
            </a:r>
            <a:r>
              <a:rPr lang="it-IT" sz="2400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evolutionary</a:t>
            </a:r>
            <a:r>
              <a:rPr lang="it-IT" sz="2400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sz="2400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variational</a:t>
            </a:r>
            <a:r>
              <a:rPr lang="it-IT" sz="2400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sz="2400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inequality</a:t>
            </a:r>
            <a:r>
              <a:rPr lang="it-IT" sz="2400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sz="2400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problem</a:t>
            </a:r>
            <a:r>
              <a:rPr lang="it-IT" sz="2400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in </a:t>
            </a:r>
            <a:r>
              <a:rPr lang="it-IT" sz="2400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order</a:t>
            </a:r>
            <a:r>
              <a:rPr lang="it-IT" sz="2400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to model the </a:t>
            </a:r>
            <a:r>
              <a:rPr lang="it-IT" sz="2400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dynamics</a:t>
            </a:r>
            <a:r>
              <a:rPr lang="it-IT" sz="2400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sz="2400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as</a:t>
            </a:r>
            <a:r>
              <a:rPr lang="it-IT" sz="2400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the </a:t>
            </a:r>
            <a:r>
              <a:rPr lang="it-IT" sz="2400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demands</a:t>
            </a:r>
            <a:r>
              <a:rPr lang="it-IT" sz="2400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</a:t>
            </a:r>
            <a:r>
              <a:rPr lang="it-IT" sz="2400" b="1" dirty="0" err="1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vary</a:t>
            </a:r>
            <a:r>
              <a:rPr lang="it-IT" sz="2400" b="1" dirty="0">
                <a:latin typeface="Palatino Linotype" panose="02040502050505030304" pitchFamily="18" charset="0"/>
                <a:ea typeface="Calibri" panose="020F0502020204030204" pitchFamily="34" charset="0"/>
                <a:cs typeface="cmr12"/>
              </a:rPr>
              <a:t> over time.</a:t>
            </a:r>
            <a:endParaRPr lang="it-IT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30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337624" y="317575"/>
            <a:ext cx="11338560" cy="7238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it-IT" sz="2400" b="1" i="1" dirty="0" err="1">
                <a:solidFill>
                  <a:srgbClr val="000099"/>
                </a:solidFill>
                <a:latin typeface="Verdana" panose="020B0604030504040204" pitchFamily="34" charset="0"/>
                <a:ea typeface="Calibri" panose="020F0502020204030204" pitchFamily="34" charset="0"/>
                <a:cs typeface="Times-Bold"/>
              </a:rPr>
              <a:t>Cooperation</a:t>
            </a:r>
            <a:r>
              <a:rPr lang="it-IT" sz="2400" b="1" i="1" dirty="0">
                <a:solidFill>
                  <a:srgbClr val="000099"/>
                </a:solidFill>
                <a:latin typeface="Verdana" panose="020B0604030504040204" pitchFamily="34" charset="0"/>
                <a:ea typeface="Calibri" panose="020F0502020204030204" pitchFamily="34" charset="0"/>
                <a:cs typeface="Times-Bold"/>
              </a:rPr>
              <a:t> in </a:t>
            </a:r>
            <a:r>
              <a:rPr lang="it-IT" sz="2400" b="1" i="1" dirty="0" err="1">
                <a:solidFill>
                  <a:srgbClr val="000099"/>
                </a:solidFill>
                <a:latin typeface="Verdana" panose="020B0604030504040204" pitchFamily="34" charset="0"/>
                <a:ea typeface="Calibri" panose="020F0502020204030204" pitchFamily="34" charset="0"/>
                <a:cs typeface="Times-Bold"/>
              </a:rPr>
              <a:t>pollution</a:t>
            </a:r>
            <a:r>
              <a:rPr lang="it-IT" sz="2400" b="1" i="1" dirty="0">
                <a:solidFill>
                  <a:srgbClr val="000099"/>
                </a:solidFill>
                <a:latin typeface="Verdana" panose="020B0604030504040204" pitchFamily="34" charset="0"/>
                <a:ea typeface="Calibri" panose="020F0502020204030204" pitchFamily="34" charset="0"/>
                <a:cs typeface="Times-Bold"/>
              </a:rPr>
              <a:t> control </a:t>
            </a:r>
            <a:r>
              <a:rPr lang="it-IT" sz="2400" b="1" i="1" dirty="0" err="1">
                <a:solidFill>
                  <a:srgbClr val="000099"/>
                </a:solidFill>
                <a:latin typeface="Verdana" panose="020B0604030504040204" pitchFamily="34" charset="0"/>
                <a:ea typeface="Calibri" panose="020F0502020204030204" pitchFamily="34" charset="0"/>
                <a:cs typeface="Times-Bold"/>
              </a:rPr>
              <a:t>problems</a:t>
            </a:r>
            <a:r>
              <a:rPr lang="it-IT" sz="2400" b="1" i="1" dirty="0">
                <a:solidFill>
                  <a:srgbClr val="000099"/>
                </a:solidFill>
                <a:latin typeface="Verdana" panose="020B0604030504040204" pitchFamily="34" charset="0"/>
                <a:ea typeface="Calibri" panose="020F0502020204030204" pitchFamily="34" charset="0"/>
                <a:cs typeface="Times-Bold"/>
              </a:rPr>
              <a:t> </a:t>
            </a:r>
            <a:r>
              <a:rPr lang="it-IT" sz="2400" b="1" i="1" dirty="0" err="1">
                <a:solidFill>
                  <a:srgbClr val="000099"/>
                </a:solidFill>
                <a:latin typeface="Verdana" panose="020B0604030504040204" pitchFamily="34" charset="0"/>
                <a:ea typeface="Calibri" panose="020F0502020204030204" pitchFamily="34" charset="0"/>
                <a:cs typeface="Times-Bold"/>
              </a:rPr>
              <a:t>viaevolutionary</a:t>
            </a:r>
            <a:r>
              <a:rPr lang="it-IT" sz="2400" b="1" i="1" dirty="0">
                <a:solidFill>
                  <a:srgbClr val="000099"/>
                </a:solidFill>
                <a:latin typeface="Verdana" panose="020B0604030504040204" pitchFamily="34" charset="0"/>
                <a:ea typeface="Calibri" panose="020F0502020204030204" pitchFamily="34" charset="0"/>
                <a:cs typeface="Times-Bold"/>
              </a:rPr>
              <a:t> </a:t>
            </a:r>
            <a:r>
              <a:rPr lang="it-IT" sz="2400" b="1" i="1" dirty="0" err="1">
                <a:solidFill>
                  <a:srgbClr val="000099"/>
                </a:solidFill>
                <a:latin typeface="Verdana" panose="020B0604030504040204" pitchFamily="34" charset="0"/>
                <a:ea typeface="Calibri" panose="020F0502020204030204" pitchFamily="34" charset="0"/>
                <a:cs typeface="Times-Bold"/>
              </a:rPr>
              <a:t>variational</a:t>
            </a:r>
            <a:r>
              <a:rPr lang="it-IT" sz="2400" b="1" i="1" dirty="0">
                <a:solidFill>
                  <a:srgbClr val="000099"/>
                </a:solidFill>
                <a:latin typeface="Verdana" panose="020B0604030504040204" pitchFamily="34" charset="0"/>
                <a:ea typeface="Calibri" panose="020F0502020204030204" pitchFamily="34" charset="0"/>
                <a:cs typeface="Times-Bold"/>
              </a:rPr>
              <a:t> </a:t>
            </a:r>
            <a:r>
              <a:rPr lang="it-IT" sz="2400" b="1" i="1" dirty="0" err="1" smtClean="0">
                <a:solidFill>
                  <a:srgbClr val="000099"/>
                </a:solidFill>
                <a:latin typeface="Verdana" panose="020B0604030504040204" pitchFamily="34" charset="0"/>
                <a:ea typeface="Calibri" panose="020F0502020204030204" pitchFamily="34" charset="0"/>
                <a:cs typeface="Times-Bold"/>
              </a:rPr>
              <a:t>inequalities</a:t>
            </a:r>
            <a:r>
              <a:rPr lang="it-IT" sz="2400" b="1" i="1" dirty="0" smtClean="0">
                <a:solidFill>
                  <a:srgbClr val="000099"/>
                </a:solidFill>
                <a:latin typeface="Verdana" panose="020B0604030504040204" pitchFamily="34" charset="0"/>
                <a:ea typeface="Calibri" panose="020F0502020204030204" pitchFamily="34" charset="0"/>
                <a:cs typeface="Times-Bold"/>
              </a:rPr>
              <a:t>*</a:t>
            </a:r>
            <a:endParaRPr lang="it-IT" sz="2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it-IT" b="1" dirty="0">
                <a:solidFill>
                  <a:srgbClr val="000099"/>
                </a:solidFill>
                <a:latin typeface="Verdana" panose="020B0604030504040204" pitchFamily="34" charset="0"/>
                <a:ea typeface="Calibri" panose="020F0502020204030204" pitchFamily="34" charset="0"/>
                <a:cs typeface="Times-Bold"/>
              </a:rPr>
              <a:t> </a:t>
            </a:r>
            <a:endParaRPr lang="it-IT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it-IT" sz="1100" b="1" dirty="0" smtClean="0">
                <a:solidFill>
                  <a:srgbClr val="000099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 </a:t>
            </a:r>
            <a:endParaRPr lang="it-IT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it-IT" sz="2400" b="1" u="sng" dirty="0" err="1">
                <a:solidFill>
                  <a:srgbClr val="000099"/>
                </a:solidFill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Abstract</a:t>
            </a:r>
            <a:r>
              <a:rPr lang="it-IT" sz="2400" b="1" u="sng" dirty="0">
                <a:solidFill>
                  <a:srgbClr val="000099"/>
                </a:solidFill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: </a:t>
            </a:r>
            <a:endParaRPr lang="it-IT" sz="2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This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paper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presents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 a new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approach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 to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study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bilevel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programming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problems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 in infinite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dimensional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spaces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,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using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 infinite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dimensional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duality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 and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evolutionary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variational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inequalities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. </a:t>
            </a:r>
            <a:endParaRPr lang="it-IT" sz="2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The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result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is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applied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 to the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evolutionary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emission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price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problem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. In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our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 model, the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government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chooses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 the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optimal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price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 of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pollution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emissions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 with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consideration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 to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firms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'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response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 to the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price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;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whereas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firms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choose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 the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optimal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quantities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 of production to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maximize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their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profits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,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given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 the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price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 of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pollution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emission</a:t>
            </a:r>
            <a:r>
              <a:rPr lang="it-IT" b="1" dirty="0" smtClean="0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.</a:t>
            </a: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endParaRPr lang="it-IT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it-IT" sz="1400" b="1" dirty="0" smtClean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cmbx12"/>
              </a:rPr>
              <a:t>*</a:t>
            </a:r>
            <a:r>
              <a:rPr lang="it-IT" sz="1400" b="1" dirty="0" err="1" smtClean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cmbx12"/>
              </a:rPr>
              <a:t>See</a:t>
            </a:r>
            <a:r>
              <a:rPr lang="it-IT" sz="1400" b="1" dirty="0" smtClean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cmbx12"/>
              </a:rPr>
              <a:t> </a:t>
            </a:r>
            <a:r>
              <a:rPr lang="it-IT" sz="1400" b="1" dirty="0" err="1" smtClean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cmbx12"/>
              </a:rPr>
              <a:t>also</a:t>
            </a:r>
            <a:r>
              <a:rPr lang="it-IT" sz="1400" b="1" dirty="0" smtClean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cmbx12"/>
              </a:rPr>
              <a:t> </a:t>
            </a:r>
            <a:r>
              <a:rPr lang="it-IT" sz="1400" b="1" dirty="0" smtClean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400" b="1" dirty="0" smtClean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-Bold"/>
              </a:rPr>
              <a:t>Laura </a:t>
            </a:r>
            <a:r>
              <a:rPr lang="it-IT" sz="1400" b="1" dirty="0" err="1" smtClean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-Bold"/>
              </a:rPr>
              <a:t>Scrimali</a:t>
            </a:r>
            <a:r>
              <a:rPr lang="it-IT" sz="1400" b="1" dirty="0" smtClean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MTSYB"/>
              </a:rPr>
              <a:t>· </a:t>
            </a:r>
            <a:r>
              <a:rPr lang="it-IT" sz="1400" b="1" dirty="0" smtClean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-Bold"/>
              </a:rPr>
              <a:t>Cristina Mirabella - </a:t>
            </a:r>
            <a:r>
              <a:rPr lang="it-IT" sz="1400" b="1" dirty="0" err="1" smtClean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-Roman"/>
              </a:rPr>
              <a:t>Received</a:t>
            </a:r>
            <a:r>
              <a:rPr lang="it-IT" sz="1400" b="1" dirty="0" smtClean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-Roman"/>
              </a:rPr>
              <a:t>: 15 </a:t>
            </a:r>
            <a:r>
              <a:rPr lang="it-IT" sz="1400" b="1" dirty="0" err="1" smtClean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-Roman"/>
              </a:rPr>
              <a:t>February</a:t>
            </a:r>
            <a:r>
              <a:rPr lang="it-IT" sz="1400" b="1" dirty="0" smtClean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-Roman"/>
              </a:rPr>
              <a:t> 2017/</a:t>
            </a:r>
            <a:r>
              <a:rPr lang="it-IT" sz="1400" b="1" dirty="0" err="1" smtClean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-Roman"/>
              </a:rPr>
              <a:t>Accepted</a:t>
            </a:r>
            <a:r>
              <a:rPr lang="it-IT" sz="1400" b="1" dirty="0" smtClean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-Roman"/>
              </a:rPr>
              <a:t>: 16 </a:t>
            </a:r>
            <a:r>
              <a:rPr lang="it-IT" sz="1400" b="1" dirty="0" err="1" smtClean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-Roman"/>
              </a:rPr>
              <a:t>October</a:t>
            </a:r>
            <a:r>
              <a:rPr lang="it-IT" sz="1400" b="1" dirty="0" smtClean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-Roman"/>
              </a:rPr>
              <a:t> 2017</a:t>
            </a:r>
            <a:r>
              <a:rPr lang="it-IT" sz="1400" b="1" dirty="0" smtClean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-Bold"/>
              </a:rPr>
              <a:t>, </a:t>
            </a:r>
            <a:r>
              <a:rPr lang="it-IT" sz="1400" b="1" dirty="0" err="1" smtClean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-Roman"/>
              </a:rPr>
              <a:t>Springer</a:t>
            </a:r>
            <a:r>
              <a:rPr lang="it-IT" sz="1400" b="1" dirty="0" smtClean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-Roman"/>
              </a:rPr>
              <a:t> </a:t>
            </a:r>
            <a:r>
              <a:rPr lang="it-IT" sz="1400" b="1" dirty="0" err="1" smtClean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-Roman"/>
              </a:rPr>
              <a:t>Science+Business</a:t>
            </a:r>
            <a:r>
              <a:rPr lang="it-IT" sz="1400" b="1" dirty="0" smtClean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-Roman"/>
              </a:rPr>
              <a:t> Media, LLC 2017</a:t>
            </a:r>
            <a:endParaRPr lang="it-IT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it-IT" sz="11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it-IT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it-IT" sz="1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sz="1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sz="1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sz="1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it-IT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86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112542" y="448724"/>
            <a:ext cx="11788726" cy="603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it-IT" sz="2400" b="1" u="sng" dirty="0" err="1">
                <a:solidFill>
                  <a:srgbClr val="000099"/>
                </a:solidFill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Keywords</a:t>
            </a:r>
            <a:r>
              <a:rPr lang="it-IT" sz="2400" b="1" u="sng" dirty="0">
                <a:solidFill>
                  <a:srgbClr val="000099"/>
                </a:solidFill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: </a:t>
            </a:r>
            <a:endParaRPr lang="it-IT" sz="2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Evolutionary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bilevel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programming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;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variational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inequalities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; Infinite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dimensional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duality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;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Pollution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emission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price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 </a:t>
            </a:r>
            <a:r>
              <a:rPr lang="it-IT" sz="2400" b="1" dirty="0" err="1" smtClean="0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problem</a:t>
            </a:r>
            <a:endParaRPr lang="it-IT" sz="2400" b="1" dirty="0" smtClean="0">
              <a:latin typeface="Verdana" panose="020B0604030504040204" pitchFamily="34" charset="0"/>
              <a:ea typeface="Calibri" panose="020F0502020204030204" pitchFamily="34" charset="0"/>
              <a:cs typeface="ArialUnicodeMS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endParaRPr lang="it-IT" sz="2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it-IT" sz="2400" b="1" u="sng" dirty="0" err="1">
                <a:solidFill>
                  <a:srgbClr val="000099"/>
                </a:solidFill>
                <a:latin typeface="Verdana" panose="020B0604030504040204" pitchFamily="34" charset="0"/>
                <a:ea typeface="Calibri" panose="020F0502020204030204" pitchFamily="34" charset="0"/>
                <a:cs typeface="CMBX10"/>
              </a:rPr>
              <a:t>Conclusions</a:t>
            </a:r>
            <a:r>
              <a:rPr lang="it-IT" sz="2400" b="1" u="sng" dirty="0" smtClean="0">
                <a:solidFill>
                  <a:srgbClr val="000099"/>
                </a:solidFill>
                <a:latin typeface="Verdana" panose="020B0604030504040204" pitchFamily="34" charset="0"/>
                <a:ea typeface="Calibri" panose="020F0502020204030204" pitchFamily="34" charset="0"/>
                <a:cs typeface="CMBX10"/>
              </a:rPr>
              <a:t>:</a:t>
            </a:r>
            <a:endParaRPr lang="it-IT" sz="2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In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this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paper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,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we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presented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 a new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approach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 to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study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bilevel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programming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problems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 in infinite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dimensional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spaces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,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based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 on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duality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 and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variational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inequality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theory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. In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particular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,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we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reduced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 the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bilevel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dynamic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problem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 to a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 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single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level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problem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using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 the so-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called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 </a:t>
            </a:r>
            <a:r>
              <a:rPr lang="it-IT" sz="2400" b="1" i="1" dirty="0" err="1">
                <a:latin typeface="Verdana" panose="020B0604030504040204" pitchFamily="34" charset="0"/>
                <a:ea typeface="Calibri" panose="020F0502020204030204" pitchFamily="34" charset="0"/>
                <a:cs typeface="CMTI10"/>
              </a:rPr>
              <a:t>Assumption</a:t>
            </a:r>
            <a:r>
              <a:rPr lang="it-IT" sz="2400" b="1" i="1" dirty="0">
                <a:latin typeface="Verdana" panose="020B0604030504040204" pitchFamily="34" charset="0"/>
                <a:ea typeface="Calibri" panose="020F0502020204030204" pitchFamily="34" charset="0"/>
                <a:cs typeface="CMTI10"/>
              </a:rPr>
              <a:t> S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as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 the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suitable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constraint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ArialUnicodeMS"/>
              </a:rPr>
              <a:t>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qualification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condition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.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We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then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applied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our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result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 to the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evolutionary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pollution</a:t>
            </a:r>
            <a:endParaRPr lang="it-IT" sz="2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emission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price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problem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.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We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also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suggested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 a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direct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method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 to compute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solutions</a:t>
            </a:r>
            <a:r>
              <a:rPr lang="it-IT" sz="2400" dirty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.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This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problem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will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 be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taken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into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consideration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 in a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forthcoming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 </a:t>
            </a:r>
            <a:r>
              <a:rPr lang="it-IT" sz="2400" b="1" dirty="0" err="1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paper</a:t>
            </a:r>
            <a:r>
              <a:rPr lang="it-IT" sz="2400" b="1" dirty="0">
                <a:latin typeface="Verdana" panose="020B0604030504040204" pitchFamily="34" charset="0"/>
                <a:ea typeface="Calibri" panose="020F0502020204030204" pitchFamily="34" charset="0"/>
                <a:cs typeface="CMR10"/>
              </a:rPr>
              <a:t>.</a:t>
            </a:r>
            <a:endParaRPr lang="it-IT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66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307134"/>
              </p:ext>
            </p:extLst>
          </p:nvPr>
        </p:nvGraphicFramePr>
        <p:xfrm>
          <a:off x="1786598" y="1041011"/>
          <a:ext cx="8947052" cy="5586983"/>
        </p:xfrm>
        <a:graphic>
          <a:graphicData uri="http://schemas.openxmlformats.org/drawingml/2006/table">
            <a:tbl>
              <a:tblPr/>
              <a:tblGrid>
                <a:gridCol w="2236762">
                  <a:extLst>
                    <a:ext uri="{9D8B030D-6E8A-4147-A177-3AD203B41FA5}">
                      <a16:colId xmlns:a16="http://schemas.microsoft.com/office/drawing/2014/main" val="2019503351"/>
                    </a:ext>
                  </a:extLst>
                </a:gridCol>
                <a:gridCol w="3400169">
                  <a:extLst>
                    <a:ext uri="{9D8B030D-6E8A-4147-A177-3AD203B41FA5}">
                      <a16:colId xmlns:a16="http://schemas.microsoft.com/office/drawing/2014/main" val="2945369416"/>
                    </a:ext>
                  </a:extLst>
                </a:gridCol>
                <a:gridCol w="3310121">
                  <a:extLst>
                    <a:ext uri="{9D8B030D-6E8A-4147-A177-3AD203B41FA5}">
                      <a16:colId xmlns:a16="http://schemas.microsoft.com/office/drawing/2014/main" val="2851252032"/>
                    </a:ext>
                  </a:extLst>
                </a:gridCol>
              </a:tblGrid>
              <a:tr h="684558">
                <a:tc>
                  <a:txBody>
                    <a:bodyPr/>
                    <a:lstStyle/>
                    <a:p>
                      <a:r>
                        <a:rPr lang="es-ES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ADDITION</a:t>
                      </a:r>
                      <a:r>
                        <a:rPr lang="es-E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291" marR="46291" marT="46291" marB="462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also, too, similarly, in addition, even, indeed, let alone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291" marR="46291" marT="46291" marB="462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and, as, like</a:t>
                      </a:r>
                      <a:r>
                        <a:rPr lang="es-ES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291" marR="46291" marT="46291" marB="462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099165"/>
                  </a:ext>
                </a:extLst>
              </a:tr>
              <a:tr h="1062244">
                <a:tc>
                  <a:txBody>
                    <a:bodyPr/>
                    <a:lstStyle/>
                    <a:p>
                      <a:r>
                        <a:rPr lang="es-ES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OPPOSITION</a:t>
                      </a:r>
                      <a:r>
                        <a:rPr lang="es-E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it-IT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291" marR="46291" marT="46291" marB="462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however, nevertheless, on the other hand, in contrast, though, alternatively, anyway, yet, in fact, even so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291" marR="46291" marT="46291" marB="462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but, or, (al)though, whereas, while</a:t>
                      </a: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291" marR="46291" marT="46291" marB="462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429025"/>
                  </a:ext>
                </a:extLst>
              </a:tr>
              <a:tr h="346576">
                <a:tc>
                  <a:txBody>
                    <a:bodyPr/>
                    <a:lstStyle/>
                    <a:p>
                      <a:r>
                        <a:rPr lang="es-ES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REINFORCING</a:t>
                      </a:r>
                      <a:r>
                        <a:rPr lang="es-E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it-IT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291" marR="46291" marT="46291" marB="462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besides, anyway, after all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291" marR="46291" marT="46291" marB="462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291" marR="46291" marT="46291" marB="462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626560"/>
                  </a:ext>
                </a:extLst>
              </a:tr>
              <a:tr h="684558">
                <a:tc>
                  <a:txBody>
                    <a:bodyPr/>
                    <a:lstStyle/>
                    <a:p>
                      <a:r>
                        <a:rPr lang="es-ES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EXPLAINING</a:t>
                      </a:r>
                      <a:r>
                        <a:rPr lang="es-E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it-IT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291" marR="46291" marT="46291" marB="462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for example, for instance, in other words, that is to say, i.e., e.g.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291" marR="46291" marT="46291" marB="462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in that</a:t>
                      </a:r>
                      <a:r>
                        <a:rPr lang="es-ES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291" marR="46291" marT="46291" marB="462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42949"/>
                  </a:ext>
                </a:extLst>
              </a:tr>
              <a:tr h="1251088">
                <a:tc>
                  <a:txBody>
                    <a:bodyPr/>
                    <a:lstStyle/>
                    <a:p>
                      <a:r>
                        <a:rPr lang="es-ES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LISTING</a:t>
                      </a:r>
                      <a:r>
                        <a:rPr lang="es-E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it-IT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291" marR="46291" marT="46291" marB="462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first(</a:t>
                      </a:r>
                      <a:r>
                        <a:rPr lang="en-US" sz="1400" b="1" i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ly</a:t>
                      </a:r>
                      <a:r>
                        <a:rPr lang="en-US" sz="1400" b="1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) ... second(</a:t>
                      </a:r>
                      <a:r>
                        <a:rPr lang="en-US" sz="1400" b="1" i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ly</a:t>
                      </a:r>
                      <a:r>
                        <a:rPr lang="en-US" sz="1400" b="1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), first of all, finally, lastly, for one thing ... for another, in the first place, to begin with, next, in sum, to conclude, in a nutshell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291" marR="46291" marT="46291" marB="462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and</a:t>
                      </a:r>
                      <a:r>
                        <a:rPr lang="es-ES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291" marR="46291" marT="46291" marB="462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840597"/>
                  </a:ext>
                </a:extLst>
              </a:tr>
              <a:tr h="873401">
                <a:tc>
                  <a:txBody>
                    <a:bodyPr/>
                    <a:lstStyle/>
                    <a:p>
                      <a:r>
                        <a:rPr lang="es-ES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INDICATING RESULT </a:t>
                      </a:r>
                      <a:endParaRPr lang="it-IT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291" marR="46291" marT="46291" marB="462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therefore, consequently, as a result, so, then</a:t>
                      </a: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291" marR="46291" marT="46291" marB="462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because, since, as, for, if, unless, now (that), so (that), in case, provided (that), whether ... or ...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291" marR="46291" marT="46291" marB="462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27280"/>
                  </a:ext>
                </a:extLst>
              </a:tr>
              <a:tr h="684558">
                <a:tc>
                  <a:txBody>
                    <a:bodyPr/>
                    <a:lstStyle/>
                    <a:p>
                      <a:r>
                        <a:rPr lang="es-ES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INDICATING TIME </a:t>
                      </a:r>
                      <a:endParaRPr lang="it-IT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291" marR="46291" marT="46291" marB="462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then, meanwhile, later, afterwards, before (that), since (then), meanwhile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291" marR="46291" marT="46291" marB="462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when, before, after, since, until, till, while, as, once, whenever</a:t>
                      </a: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291" marR="46291" marT="46291" marB="462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5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3079181" y="360457"/>
            <a:ext cx="58929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s-VE" sz="2400" b="1" dirty="0">
                <a:solidFill>
                  <a:srgbClr val="FF0066"/>
                </a:solidFill>
                <a:latin typeface="Verdana" panose="020B0604030504040204" pitchFamily="34" charset="0"/>
                <a:ea typeface="Times New Roman" panose="02020603050405020304" pitchFamily="18" charset="0"/>
              </a:rPr>
              <a:t>LIST OF LOGICAL CONNECTIVES:</a:t>
            </a:r>
            <a:endParaRPr lang="it-IT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72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436098" y="1484724"/>
            <a:ext cx="11755902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b="1" dirty="0" smtClean="0">
                <a:solidFill>
                  <a:srgbClr val="FF0066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rebuchet MS" panose="020B0603020202020204" pitchFamily="34" charset="0"/>
              </a:rPr>
              <a:t>SENTENCE CONNECTORS</a:t>
            </a:r>
            <a:endParaRPr lang="it-IT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en-US" sz="2800" b="1" dirty="0" smtClean="0">
                <a:solidFill>
                  <a:srgbClr val="FF0066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rebuchet MS" panose="020B0603020202020204" pitchFamily="34" charset="0"/>
              </a:rPr>
              <a:t> </a:t>
            </a:r>
            <a:endParaRPr lang="it-IT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s-ES" sz="2800" b="1" dirty="0">
                <a:latin typeface="Verdana" panose="020B0604030504040204" pitchFamily="34" charset="0"/>
                <a:ea typeface="TimesNewRomanPSMT"/>
                <a:cs typeface="TimesNewRomanPSMT"/>
              </a:rPr>
              <a:t>if ... then = </a:t>
            </a:r>
            <a:r>
              <a:rPr lang="es-ES" sz="2800" b="1" dirty="0">
                <a:solidFill>
                  <a:srgbClr val="FF0066"/>
                </a:solidFill>
                <a:latin typeface="Verdana" panose="020B0604030504040204" pitchFamily="34" charset="0"/>
                <a:ea typeface="TimesNewRomanPSMT"/>
                <a:cs typeface="TimesNewRomanPSMT"/>
              </a:rPr>
              <a:t>se... allora</a:t>
            </a:r>
            <a:endParaRPr lang="it-IT" sz="2800" dirty="0">
              <a:solidFill>
                <a:srgbClr val="FF0066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s-ES" sz="2800" b="1" dirty="0">
                <a:latin typeface="Verdana" panose="020B0604030504040204" pitchFamily="34" charset="0"/>
                <a:ea typeface="TimesNewRomanPSMT"/>
                <a:cs typeface="TimesNewRomanPSMT"/>
              </a:rPr>
              <a:t>since = </a:t>
            </a:r>
            <a:r>
              <a:rPr lang="es-ES" sz="2800" b="1" dirty="0">
                <a:solidFill>
                  <a:srgbClr val="FF0066"/>
                </a:solidFill>
                <a:latin typeface="Verdana" panose="020B0604030504040204" pitchFamily="34" charset="0"/>
                <a:ea typeface="TimesNewRomanPSMT"/>
                <a:cs typeface="TimesNewRomanPSMT"/>
              </a:rPr>
              <a:t>poiché</a:t>
            </a:r>
            <a:endParaRPr lang="it-IT" sz="2800" dirty="0">
              <a:solidFill>
                <a:srgbClr val="FF0066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s-ES" sz="2800" b="1" dirty="0">
                <a:latin typeface="Verdana" panose="020B0604030504040204" pitchFamily="34" charset="0"/>
                <a:ea typeface="TimesNewRomanPSMT"/>
                <a:cs typeface="TimesNewRomanPSMT"/>
              </a:rPr>
              <a:t>therefore = </a:t>
            </a:r>
            <a:r>
              <a:rPr lang="es-ES" sz="2800" b="1" dirty="0">
                <a:solidFill>
                  <a:srgbClr val="FF0066"/>
                </a:solidFill>
                <a:latin typeface="Verdana" panose="020B0604030504040204" pitchFamily="34" charset="0"/>
                <a:ea typeface="TimesNewRomanPSMT"/>
                <a:cs typeface="TimesNewRomanPSMT"/>
              </a:rPr>
              <a:t>quindi (in un'implicazione)</a:t>
            </a:r>
            <a:endParaRPr lang="it-IT" sz="2800" dirty="0">
              <a:solidFill>
                <a:srgbClr val="FF0066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s-ES" sz="2800" b="1" dirty="0">
                <a:latin typeface="Verdana" panose="020B0604030504040204" pitchFamily="34" charset="0"/>
                <a:ea typeface="TimesNewRomanPSMT"/>
                <a:cs typeface="TimesNewRomanPSMT"/>
              </a:rPr>
              <a:t>hence / thus = </a:t>
            </a:r>
            <a:r>
              <a:rPr lang="es-ES" sz="2800" b="1" dirty="0">
                <a:solidFill>
                  <a:srgbClr val="FF0066"/>
                </a:solidFill>
                <a:latin typeface="Verdana" panose="020B0604030504040204" pitchFamily="34" charset="0"/>
                <a:ea typeface="TimesNewRomanPSMT"/>
                <a:cs typeface="TimesNewRomanPSMT"/>
              </a:rPr>
              <a:t>quindi / perciò (in un normale discorso)</a:t>
            </a:r>
            <a:endParaRPr lang="it-IT" sz="2800" dirty="0">
              <a:solidFill>
                <a:srgbClr val="FF0066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s-ES" sz="2800" b="1" dirty="0">
                <a:latin typeface="Verdana" panose="020B0604030504040204" pitchFamily="34" charset="0"/>
                <a:ea typeface="TimesNewRomanPSMT"/>
                <a:cs typeface="TimesNewRomanPSMT"/>
              </a:rPr>
              <a:t>that is/i.e. = </a:t>
            </a:r>
            <a:r>
              <a:rPr lang="es-ES" sz="2800" b="1" dirty="0">
                <a:solidFill>
                  <a:srgbClr val="FF0066"/>
                </a:solidFill>
                <a:latin typeface="Verdana" panose="020B0604030504040204" pitchFamily="34" charset="0"/>
                <a:ea typeface="TimesNewRomanPSMT"/>
                <a:cs typeface="TimesNewRomanPSMT"/>
              </a:rPr>
              <a:t>ovvero</a:t>
            </a:r>
            <a:endParaRPr lang="it-IT" sz="2800" dirty="0">
              <a:solidFill>
                <a:srgbClr val="FF0066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s-ES" sz="2800" b="1" dirty="0">
                <a:latin typeface="Verdana" panose="020B0604030504040204" pitchFamily="34" charset="0"/>
                <a:ea typeface="TimesNewRomanPSMT"/>
                <a:cs typeface="TimesNewRomanPSMT"/>
              </a:rPr>
              <a:t>of course = </a:t>
            </a:r>
            <a:r>
              <a:rPr lang="es-ES" sz="2800" b="1" dirty="0">
                <a:solidFill>
                  <a:srgbClr val="FF0066"/>
                </a:solidFill>
                <a:latin typeface="Verdana" panose="020B0604030504040204" pitchFamily="34" charset="0"/>
                <a:ea typeface="TimesNewRomanPSMT"/>
                <a:cs typeface="TimesNewRomanPSMT"/>
              </a:rPr>
              <a:t>ovviamente</a:t>
            </a:r>
            <a:endParaRPr lang="it-IT" sz="2800" dirty="0">
              <a:solidFill>
                <a:srgbClr val="FF0066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s-ES" sz="2800" b="1" dirty="0">
                <a:latin typeface="Verdana" panose="020B0604030504040204" pitchFamily="34" charset="0"/>
                <a:ea typeface="TimesNewRomanPSMT"/>
                <a:cs typeface="TimesNewRomanPSMT"/>
              </a:rPr>
              <a:t>for all = </a:t>
            </a:r>
            <a:r>
              <a:rPr lang="es-ES" sz="2800" b="1" dirty="0">
                <a:solidFill>
                  <a:srgbClr val="FF0066"/>
                </a:solidFill>
                <a:latin typeface="Verdana" panose="020B0604030504040204" pitchFamily="34" charset="0"/>
                <a:ea typeface="TimesNewRomanPSMT"/>
                <a:cs typeface="TimesNewRomanPSMT"/>
              </a:rPr>
              <a:t>per ogni</a:t>
            </a:r>
            <a:endParaRPr lang="it-IT" sz="2800" dirty="0">
              <a:solidFill>
                <a:srgbClr val="FF0066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s-ES" sz="2800" b="1" dirty="0">
                <a:latin typeface="Verdana" panose="020B0604030504040204" pitchFamily="34" charset="0"/>
                <a:ea typeface="TimesNewRomanPSMT"/>
                <a:cs typeface="TimesNewRomanPSMT"/>
              </a:rPr>
              <a:t>less than, more than =</a:t>
            </a:r>
            <a:r>
              <a:rPr lang="es-ES" sz="2800" b="1" dirty="0">
                <a:solidFill>
                  <a:srgbClr val="3333FF"/>
                </a:solidFill>
                <a:latin typeface="Verdana" panose="020B0604030504040204" pitchFamily="34" charset="0"/>
                <a:ea typeface="TimesNewRomanPSMT"/>
                <a:cs typeface="TimesNewRomanPSMT"/>
              </a:rPr>
              <a:t> </a:t>
            </a:r>
            <a:r>
              <a:rPr lang="es-ES" sz="2800" b="1" dirty="0">
                <a:solidFill>
                  <a:srgbClr val="FF0066"/>
                </a:solidFill>
                <a:latin typeface="Verdana" panose="020B0604030504040204" pitchFamily="34" charset="0"/>
                <a:ea typeface="TimesNewRomanPSMT"/>
                <a:cs typeface="TimesNewRomanPSMT"/>
              </a:rPr>
              <a:t>minore di, maggiore di</a:t>
            </a:r>
            <a:endParaRPr lang="it-IT" sz="2800" dirty="0">
              <a:solidFill>
                <a:srgbClr val="FF0066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s-ES" b="1" dirty="0">
                <a:solidFill>
                  <a:srgbClr val="FF0000"/>
                </a:solidFill>
                <a:latin typeface="Verdana" panose="020B0604030504040204" pitchFamily="34" charset="0"/>
                <a:ea typeface="TimesNewRomanPSMT"/>
                <a:cs typeface="TimesNewRomanPSMT"/>
              </a:rPr>
              <a:t> </a:t>
            </a:r>
            <a:endParaRPr lang="it-IT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11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18D33A4CDF1347AB5FBF302BC4B0AB" ma:contentTypeVersion="9" ma:contentTypeDescription="Create a new document." ma:contentTypeScope="" ma:versionID="8aa446b0a311ad7dc26c159202d9b601">
  <xsd:schema xmlns:xsd="http://www.w3.org/2001/XMLSchema" xmlns:xs="http://www.w3.org/2001/XMLSchema" xmlns:p="http://schemas.microsoft.com/office/2006/metadata/properties" xmlns:ns2="43a94ca9-b9f7-4008-a0ef-18cdb8e3a1b4" targetNamespace="http://schemas.microsoft.com/office/2006/metadata/properties" ma:root="true" ma:fieldsID="c92a4845ecb8589fb36b7bce3f25446e" ns2:_="">
    <xsd:import namespace="43a94ca9-b9f7-4008-a0ef-18cdb8e3a1b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a94ca9-b9f7-4008-a0ef-18cdb8e3a1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BillingMetadata" ma:index="16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19EF238-391B-4104-9F4C-080BAE73C6A1}"/>
</file>

<file path=customXml/itemProps2.xml><?xml version="1.0" encoding="utf-8"?>
<ds:datastoreItem xmlns:ds="http://schemas.openxmlformats.org/officeDocument/2006/customXml" ds:itemID="{40DC5BA6-9535-44DD-A844-D20B6BBCB5C6}"/>
</file>

<file path=customXml/itemProps3.xml><?xml version="1.0" encoding="utf-8"?>
<ds:datastoreItem xmlns:ds="http://schemas.openxmlformats.org/officeDocument/2006/customXml" ds:itemID="{26D3CBC4-A58C-4922-B593-5A9390686698}"/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1674</Words>
  <Application>Microsoft Office PowerPoint</Application>
  <PresentationFormat>Widescreen</PresentationFormat>
  <Paragraphs>142</Paragraphs>
  <Slides>15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21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37" baseType="lpstr">
      <vt:lpstr>Aharoni</vt:lpstr>
      <vt:lpstr>Arial</vt:lpstr>
      <vt:lpstr>ArialUnicodeMS</vt:lpstr>
      <vt:lpstr>Calibri</vt:lpstr>
      <vt:lpstr>Calibri Light</vt:lpstr>
      <vt:lpstr>CMBX10</vt:lpstr>
      <vt:lpstr>cmbx12</vt:lpstr>
      <vt:lpstr>CMR10</vt:lpstr>
      <vt:lpstr>cmr12</vt:lpstr>
      <vt:lpstr>CMTI10</vt:lpstr>
      <vt:lpstr>cmti12</vt:lpstr>
      <vt:lpstr>MTSYB</vt:lpstr>
      <vt:lpstr>Palatino Linotype</vt:lpstr>
      <vt:lpstr>Symbol</vt:lpstr>
      <vt:lpstr>Tahoma</vt:lpstr>
      <vt:lpstr>Times New Roman</vt:lpstr>
      <vt:lpstr>Times-Bold</vt:lpstr>
      <vt:lpstr>TimesNewRomanPSMT</vt:lpstr>
      <vt:lpstr>Times-Roman</vt:lpstr>
      <vt:lpstr>Trebuchet MS</vt:lpstr>
      <vt:lpstr>Verdana</vt:lpstr>
      <vt:lpstr>Tema di Office</vt:lpstr>
      <vt:lpstr>LOGICAL CONNECTIVES, PHRASAL VERBS AND   TIPS TO WRITE AN ABSTRACT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PHRASAL VERBS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Santo</dc:creator>
  <cp:lastModifiedBy>Giuliana</cp:lastModifiedBy>
  <cp:revision>18</cp:revision>
  <dcterms:created xsi:type="dcterms:W3CDTF">2020-04-06T16:15:24Z</dcterms:created>
  <dcterms:modified xsi:type="dcterms:W3CDTF">2020-12-04T18:33:47Z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0x0101006218D33A4CDF1347AB5FBF302BC4B0AB</vt:lpwstr>
  </property>
  <property fmtid="{D5CDD505-2E9C-101B-9397-08002B2CF9AE}" pid="3" name="Order">
    <vt:lpwstr>4600.00000000000</vt:lpwstr>
  </property>
  <property fmtid="{D5CDD505-2E9C-101B-9397-08002B2CF9AE}" pid="4" name="xd_ProgID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xd_Signature">
    <vt:lpwstr/>
  </property>
</Properties>
</file>